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4" r:id="rId3"/>
    <p:sldId id="258" r:id="rId4"/>
    <p:sldId id="257" r:id="rId5"/>
    <p:sldId id="259" r:id="rId6"/>
    <p:sldId id="260" r:id="rId7"/>
    <p:sldId id="261" r:id="rId8"/>
    <p:sldId id="262" r:id="rId9"/>
  </p:sldIdLst>
  <p:sldSz cx="9144000" cy="6858000" type="screen4x3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  <a:srgbClr val="FF00FF"/>
    <a:srgbClr val="0000FF"/>
    <a:srgbClr val="00FF00"/>
    <a:srgbClr val="D60093"/>
    <a:srgbClr val="990099"/>
    <a:srgbClr val="E56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612" y="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312" tIns="45656" rIns="91312" bIns="4565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D8E15D2-7F8C-430A-9008-C989BA79C5A1}" type="datetime1">
              <a:rPr lang="zh-TW" altLang="en-US" smtClean="0"/>
              <a:t>2021/1/14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312" tIns="45656" rIns="91312" bIns="4565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312" tIns="45656" rIns="91312" bIns="4565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A17D6C0-BC7E-4B1E-B744-45210ABBCE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AF3688E-2A5C-4912-8822-72ACEF7763F3}" type="datetime1">
              <a:rPr lang="zh-TW" altLang="en-US" smtClean="0"/>
              <a:t>2021/1/14</a:t>
            </a:fld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19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3288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03" tIns="45652" rIns="91303" bIns="4565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B3BF49-9118-4662-8AB5-C9DCFC14AC5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5124" name="日期版面配置區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42426AD-B183-4817-AE01-D380DEAD46E9}" type="datetime1">
              <a:rPr lang="zh-TW" altLang="en-US" smtClean="0"/>
              <a:t>2021/1/14</a:t>
            </a:fld>
            <a:endParaRPr lang="en-US" altLang="zh-TW" smtClean="0"/>
          </a:p>
        </p:txBody>
      </p:sp>
      <p:sp>
        <p:nvSpPr>
          <p:cNvPr id="5125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F4A3315-037B-433E-ADFB-2226451F6119}" type="slidenum">
              <a:rPr lang="en-US" altLang="zh-TW" smtClean="0"/>
              <a:pPr>
                <a:spcBef>
                  <a:spcPct val="0"/>
                </a:spcBef>
              </a:pPr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39F959A-1448-4C1A-9015-7AC4199F15F8}" type="slidenum">
              <a:rPr lang="en-US" altLang="zh-TW" smtClean="0"/>
              <a:pPr>
                <a:spcBef>
                  <a:spcPct val="0"/>
                </a:spcBef>
              </a:pPr>
              <a:t>7</a:t>
            </a:fld>
            <a:endParaRPr lang="en-US" altLang="zh-TW" smtClean="0"/>
          </a:p>
        </p:txBody>
      </p:sp>
      <p:sp>
        <p:nvSpPr>
          <p:cNvPr id="12293" name="日期版面配置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6DD6E89-CEA8-4935-B297-B911F5779270}" type="datetime1">
              <a:rPr lang="zh-TW" altLang="en-US" smtClean="0"/>
              <a:t>2021/1/14</a:t>
            </a:fld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B741C-20C6-489B-A582-5FBC6AB3F8A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0409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D3193-C918-4A1F-B5D3-F45E9ED4789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7254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18281-95ED-4E1C-AEFC-C61C79134D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39649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914C6-B3E4-42B3-B237-D9801EF509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4958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9D91-0CD8-4D4B-8920-3892CE77E7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257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76F34-1A4F-4303-82CA-065CFDD62E0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02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3D94-855E-4310-BE12-6695B87B06C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4901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AB786-62DB-4577-B1D7-DA393F179D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083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672DF-838B-4682-999B-1FCA3508AD6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222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F9CF3-4ED8-4209-B2E6-9931CE6DC9D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4719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97B6A-E664-49F2-8E32-59C1DD845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23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33D6A4-5652-4FB0-A383-54675D9FAF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137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549DA73-8022-429D-A50B-72964EDAC2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95288" y="0"/>
            <a:ext cx="85693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法務部矯正署臺南少年觀護所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400" dirty="0">
                <a:solidFill>
                  <a:srgbClr val="0066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收容少年</a:t>
            </a:r>
            <a:r>
              <a:rPr lang="zh-TW" altLang="en-US" sz="4400" dirty="0">
                <a:solidFill>
                  <a:srgbClr val="D6009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一週</a:t>
            </a:r>
            <a:r>
              <a:rPr lang="zh-TW" altLang="en-US" sz="4400" dirty="0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伙食</a:t>
            </a:r>
            <a:r>
              <a:rPr lang="zh-TW" altLang="en-US" sz="44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菜單</a:t>
            </a:r>
            <a:r>
              <a:rPr lang="zh-TW" altLang="en-US" sz="1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1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110.01.18~110.01.24</a:t>
            </a:r>
            <a:r>
              <a:rPr lang="zh-TW" altLang="en-US" sz="16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1600" b="1" u="sng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61" name="Picture 13" descr="CM143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82763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CM021_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8" y="2590800"/>
            <a:ext cx="41402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4427538" y="1700213"/>
            <a:ext cx="302418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均衡營養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292725" y="2781300"/>
            <a:ext cx="3095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5400" b="1">
                <a:solidFill>
                  <a:srgbClr val="00FF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健康美味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64" grpId="0"/>
      <p:bldP spid="20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666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1063" y="661988"/>
            <a:ext cx="7435850" cy="4679950"/>
          </a:xfrm>
          <a:noFill/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828675" y="0"/>
            <a:ext cx="748823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19250" y="1484313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文鼎海報體" pitchFamily="49" charset="-120"/>
                <a:ea typeface="文鼎海報體" pitchFamily="49" charset="-120"/>
              </a:rPr>
              <a:t> </a:t>
            </a:r>
            <a:r>
              <a:rPr lang="zh-TW" altLang="en-US" sz="2800" dirty="0">
                <a:latin typeface="文鼎海報體" pitchFamily="49" charset="-120"/>
                <a:ea typeface="文鼎海報體" pitchFamily="49" charset="-120"/>
              </a:rPr>
              <a:t>     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  </a:t>
            </a:r>
            <a:r>
              <a:rPr lang="zh-TW" altLang="en-US" sz="20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149" name="Text Box 38"/>
          <p:cNvSpPr txBox="1">
            <a:spLocks noChangeArrowheads="1"/>
          </p:cNvSpPr>
          <p:nvPr/>
        </p:nvSpPr>
        <p:spPr bwMode="auto">
          <a:xfrm>
            <a:off x="1619250" y="2236788"/>
            <a:ext cx="1077913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6150" name="Text Box 38"/>
          <p:cNvSpPr txBox="1">
            <a:spLocks noChangeArrowheads="1"/>
          </p:cNvSpPr>
          <p:nvPr/>
        </p:nvSpPr>
        <p:spPr bwMode="auto">
          <a:xfrm>
            <a:off x="4037013" y="2276475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午 餐</a:t>
            </a:r>
            <a:endParaRPr lang="zh-TW" altLang="en-US" sz="1800" b="1"/>
          </a:p>
        </p:txBody>
      </p:sp>
      <p:sp>
        <p:nvSpPr>
          <p:cNvPr id="6151" name="Text Box 38"/>
          <p:cNvSpPr txBox="1">
            <a:spLocks noChangeArrowheads="1"/>
          </p:cNvSpPr>
          <p:nvPr/>
        </p:nvSpPr>
        <p:spPr bwMode="auto">
          <a:xfrm>
            <a:off x="6448425" y="2318280"/>
            <a:ext cx="1219919" cy="520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ea typeface="標楷體" panose="03000509000000000000" pitchFamily="65" charset="-120"/>
              </a:rPr>
              <a:t>晚 餐</a:t>
            </a:r>
            <a:endParaRPr lang="zh-TW" altLang="en-US" sz="1800" b="1" dirty="0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1116013" y="3073400"/>
            <a:ext cx="2015827" cy="1422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白粥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培根炒</a:t>
            </a: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蛋</a:t>
            </a: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肉鬆</a:t>
            </a:r>
          </a:p>
        </p:txBody>
      </p:sp>
      <p:sp>
        <p:nvSpPr>
          <p:cNvPr id="6153" name="Text Box 11"/>
          <p:cNvSpPr txBox="1">
            <a:spLocks noChangeArrowheads="1"/>
          </p:cNvSpPr>
          <p:nvPr/>
        </p:nvSpPr>
        <p:spPr bwMode="auto">
          <a:xfrm>
            <a:off x="3706813" y="2867025"/>
            <a:ext cx="2017315" cy="20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糖醋魚排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木耳炒鮮菇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鮮炒高麗菜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紅茶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6154" name="Text Box 15"/>
          <p:cNvSpPr txBox="1">
            <a:spLocks noChangeArrowheads="1"/>
          </p:cNvSpPr>
          <p:nvPr/>
        </p:nvSpPr>
        <p:spPr bwMode="auto">
          <a:xfrm>
            <a:off x="6246626" y="2845068"/>
            <a:ext cx="1728366" cy="204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900"/>
              </a:lnSpc>
              <a:spcBef>
                <a:spcPct val="0"/>
              </a:spcBef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三杯雞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芹菜炒豆干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炒絲瓜</a:t>
            </a:r>
          </a:p>
          <a:p>
            <a:pPr algn="dist" eaLnBrk="1" hangingPunct="1">
              <a:lnSpc>
                <a:spcPts val="35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菜</a:t>
            </a:r>
            <a:r>
              <a:rPr lang="zh-TW" altLang="en-US" sz="2000" dirty="0">
                <a:ea typeface="標楷體" panose="03000509000000000000" pitchFamily="65" charset="-120"/>
              </a:rPr>
              <a:t>頭排骨湯 </a:t>
            </a:r>
          </a:p>
        </p:txBody>
      </p:sp>
      <p:sp>
        <p:nvSpPr>
          <p:cNvPr id="6155" name="矩形 11"/>
          <p:cNvSpPr>
            <a:spLocks noChangeArrowheads="1"/>
          </p:cNvSpPr>
          <p:nvPr/>
        </p:nvSpPr>
        <p:spPr bwMode="auto">
          <a:xfrm>
            <a:off x="3743325" y="2997200"/>
            <a:ext cx="18002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TW" sz="2000" b="1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000" b="1">
              <a:ea typeface="標楷體" panose="03000509000000000000" pitchFamily="65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056776"/>
              </p:ext>
            </p:extLst>
          </p:nvPr>
        </p:nvGraphicFramePr>
        <p:xfrm>
          <a:off x="1043608" y="5309430"/>
          <a:ext cx="7056783" cy="639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5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34330">
                <a:tc>
                  <a:txBody>
                    <a:bodyPr/>
                    <a:lstStyle/>
                    <a:p>
                      <a:r>
                        <a:rPr lang="zh-TW" altLang="en-US" sz="1800" dirty="0" smtClean="0"/>
                        <a:t>收容少年伙食費：每人每月</a:t>
                      </a:r>
                      <a:r>
                        <a:rPr lang="en-US" altLang="zh-TW" sz="1800" dirty="0" smtClean="0"/>
                        <a:t>2400</a:t>
                      </a:r>
                      <a:r>
                        <a:rPr lang="zh-TW" altLang="en-US" sz="1800" dirty="0" smtClean="0"/>
                        <a:t>元           </a:t>
                      </a:r>
                    </a:p>
                    <a:p>
                      <a:r>
                        <a:rPr lang="zh-TW" altLang="en-US" sz="1800" dirty="0" smtClean="0"/>
                        <a:t>                用  費：每人每月 </a:t>
                      </a:r>
                      <a:r>
                        <a:rPr lang="en-US" altLang="zh-TW" sz="1800" dirty="0" smtClean="0"/>
                        <a:t>300 </a:t>
                      </a:r>
                      <a:r>
                        <a:rPr lang="zh-TW" altLang="en-US" sz="1800" dirty="0" smtClean="0"/>
                        <a:t>元 </a:t>
                      </a:r>
                      <a:endParaRPr lang="zh-TW" altLang="en-US" sz="1800" dirty="0"/>
                    </a:p>
                  </a:txBody>
                  <a:tcPr marL="91437" marR="91437" marT="45605" marB="45605"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9999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720725"/>
            <a:ext cx="7273925" cy="4860925"/>
          </a:xfrm>
          <a:noFill/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268538" y="148431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文鼎海報體" pitchFamily="49" charset="-120"/>
                <a:ea typeface="文鼎海報體" pitchFamily="49" charset="-120"/>
              </a:rPr>
              <a:t> </a:t>
            </a:r>
            <a:r>
              <a:rPr lang="zh-TW" altLang="en-US" sz="2800" dirty="0">
                <a:latin typeface="文鼎海報體" pitchFamily="49" charset="-120"/>
                <a:ea typeface="文鼎海報體" pitchFamily="49" charset="-120"/>
              </a:rPr>
              <a:t>   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r>
              <a:rPr lang="zh-TW" altLang="en-US" sz="1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星期二</a:t>
            </a:r>
            <a:endParaRPr lang="zh-TW" altLang="en-US" sz="1800" b="1" dirty="0">
              <a:solidFill>
                <a:srgbClr val="FF0000"/>
              </a:solidFill>
              <a:latin typeface="FreesiaUPC" pitchFamily="34" charset="-34"/>
              <a:ea typeface="標楷體" panose="03000509000000000000" pitchFamily="65" charset="-120"/>
              <a:cs typeface="FreesiaUPC" pitchFamily="34" charset="-34"/>
            </a:endParaRPr>
          </a:p>
        </p:txBody>
      </p:sp>
      <p:sp>
        <p:nvSpPr>
          <p:cNvPr id="7172" name="Text Box 38"/>
          <p:cNvSpPr txBox="1">
            <a:spLocks noChangeArrowheads="1"/>
          </p:cNvSpPr>
          <p:nvPr/>
        </p:nvSpPr>
        <p:spPr bwMode="auto">
          <a:xfrm>
            <a:off x="3928268" y="2276475"/>
            <a:ext cx="1071563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ea typeface="標楷體" panose="03000509000000000000" pitchFamily="65" charset="-120"/>
              </a:rPr>
              <a:t>午 餐</a:t>
            </a:r>
            <a:endParaRPr lang="zh-TW" altLang="en-US" sz="1800" b="1" dirty="0"/>
          </a:p>
        </p:txBody>
      </p:sp>
      <p:sp>
        <p:nvSpPr>
          <p:cNvPr id="7173" name="Text Box 38"/>
          <p:cNvSpPr txBox="1">
            <a:spLocks noChangeArrowheads="1"/>
          </p:cNvSpPr>
          <p:nvPr/>
        </p:nvSpPr>
        <p:spPr bwMode="auto">
          <a:xfrm>
            <a:off x="1619250" y="2276475"/>
            <a:ext cx="1077913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7174" name="Text Box 38"/>
          <p:cNvSpPr txBox="1">
            <a:spLocks noChangeArrowheads="1"/>
          </p:cNvSpPr>
          <p:nvPr/>
        </p:nvSpPr>
        <p:spPr bwMode="auto">
          <a:xfrm>
            <a:off x="6453188" y="2276475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ea typeface="標楷體" panose="03000509000000000000" pitchFamily="65" charset="-120"/>
              </a:rPr>
              <a:t>晚 餐</a:t>
            </a:r>
            <a:endParaRPr lang="zh-TW" altLang="en-US" sz="1800" b="1" dirty="0"/>
          </a:p>
        </p:txBody>
      </p:sp>
      <p:sp>
        <p:nvSpPr>
          <p:cNvPr id="7175" name="Text Box 13"/>
          <p:cNvSpPr txBox="1">
            <a:spLocks noChangeArrowheads="1"/>
          </p:cNvSpPr>
          <p:nvPr/>
        </p:nvSpPr>
        <p:spPr bwMode="auto">
          <a:xfrm>
            <a:off x="1264660" y="3636179"/>
            <a:ext cx="1758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火腿蛋炒飯</a:t>
            </a:r>
          </a:p>
          <a:p>
            <a:pPr algn="dist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dist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蔬菜湯</a:t>
            </a:r>
            <a:endParaRPr lang="zh-TW" altLang="en-US" sz="2000" dirty="0"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176" name="Text Box 16"/>
          <p:cNvSpPr txBox="1">
            <a:spLocks noChangeArrowheads="1"/>
          </p:cNvSpPr>
          <p:nvPr/>
        </p:nvSpPr>
        <p:spPr bwMode="auto">
          <a:xfrm>
            <a:off x="3678032" y="3321348"/>
            <a:ext cx="1758064" cy="20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ea typeface="標楷體" panose="03000509000000000000" pitchFamily="65" charset="-120"/>
              </a:rPr>
              <a:t>肉燥滷丸子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ea typeface="標楷體" panose="03000509000000000000" pitchFamily="65" charset="-120"/>
              </a:rPr>
              <a:t>海鮮排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ea typeface="標楷體" panose="03000509000000000000" pitchFamily="65" charset="-120"/>
              </a:rPr>
              <a:t>炒小白菜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ea typeface="標楷體" panose="03000509000000000000" pitchFamily="65" charset="-120"/>
              </a:rPr>
              <a:t>水果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kumimoji="0" lang="zh-TW" altLang="en-US" sz="2000" dirty="0">
                <a:ea typeface="標楷體" panose="03000509000000000000" pitchFamily="65" charset="-120"/>
              </a:rPr>
              <a:t>綠豆湯</a:t>
            </a:r>
          </a:p>
        </p:txBody>
      </p:sp>
      <p:sp>
        <p:nvSpPr>
          <p:cNvPr id="7177" name="Text Box 18"/>
          <p:cNvSpPr txBox="1">
            <a:spLocks noChangeArrowheads="1"/>
          </p:cNvSpPr>
          <p:nvPr/>
        </p:nvSpPr>
        <p:spPr bwMode="auto">
          <a:xfrm>
            <a:off x="6053623" y="3263545"/>
            <a:ext cx="1758737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酥炸豬排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蔥肉油豆腐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鮮蔬青江菜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ea typeface="標楷體" panose="03000509000000000000" pitchFamily="65" charset="-120"/>
                <a:cs typeface="Times New Roman" panose="02020603050405020304" pitchFamily="18" charset="0"/>
              </a:rPr>
              <a:t>香</a:t>
            </a:r>
            <a:r>
              <a:rPr lang="zh-TW" altLang="en-US" sz="2000" dirty="0">
                <a:ea typeface="標楷體" panose="03000509000000000000" pitchFamily="65" charset="-120"/>
                <a:cs typeface="Times New Roman" panose="02020603050405020304" pitchFamily="18" charset="0"/>
              </a:rPr>
              <a:t>菇雞湯</a:t>
            </a:r>
            <a:endParaRPr kumimoji="0"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7178" name="Text Box 28"/>
          <p:cNvSpPr txBox="1">
            <a:spLocks noChangeArrowheads="1"/>
          </p:cNvSpPr>
          <p:nvPr/>
        </p:nvSpPr>
        <p:spPr bwMode="auto">
          <a:xfrm>
            <a:off x="900113" y="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7179" name="Text Box 38"/>
          <p:cNvSpPr txBox="1">
            <a:spLocks noChangeArrowheads="1"/>
          </p:cNvSpPr>
          <p:nvPr/>
        </p:nvSpPr>
        <p:spPr bwMode="auto">
          <a:xfrm>
            <a:off x="900113" y="5661025"/>
            <a:ext cx="7127875" cy="646113"/>
          </a:xfrm>
          <a:prstGeom prst="rect">
            <a:avLst/>
          </a:prstGeom>
          <a:solidFill>
            <a:srgbClr val="FF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FFFFFF"/>
                </a:solidFill>
              </a:rPr>
              <a:t>收容少年伙食費：每人每月</a:t>
            </a:r>
            <a:r>
              <a:rPr kumimoji="0" lang="en-US" altLang="zh-TW" sz="1800" b="1">
                <a:solidFill>
                  <a:srgbClr val="FFFFFF"/>
                </a:solidFill>
              </a:rPr>
              <a:t>2400</a:t>
            </a:r>
            <a:r>
              <a:rPr kumimoji="0" lang="zh-TW" altLang="en-US" sz="1800" b="1">
                <a:solidFill>
                  <a:srgbClr val="FFFFFF"/>
                </a:solidFill>
              </a:rPr>
              <a:t>元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FFFFFF"/>
                </a:solidFill>
              </a:rPr>
              <a:t>                用  費：每人每月 </a:t>
            </a:r>
            <a:r>
              <a:rPr kumimoji="0" lang="en-US" altLang="zh-TW" sz="1800" b="1">
                <a:solidFill>
                  <a:srgbClr val="FFFFFF"/>
                </a:solidFill>
              </a:rPr>
              <a:t>300 </a:t>
            </a:r>
            <a:r>
              <a:rPr kumimoji="0" lang="zh-TW" altLang="en-US" sz="1800" b="1">
                <a:solidFill>
                  <a:srgbClr val="FFFFFF"/>
                </a:solidFill>
              </a:rPr>
              <a:t>元</a:t>
            </a:r>
            <a:endParaRPr lang="zh-TW" altLang="en-US" sz="1800" b="1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9" descr="6784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2313" y="390525"/>
            <a:ext cx="7632700" cy="4537075"/>
          </a:xfrm>
          <a:noFill/>
        </p:spPr>
      </p:pic>
      <p:sp>
        <p:nvSpPr>
          <p:cNvPr id="8195" name="Text Box 21"/>
          <p:cNvSpPr txBox="1">
            <a:spLocks noChangeArrowheads="1"/>
          </p:cNvSpPr>
          <p:nvPr/>
        </p:nvSpPr>
        <p:spPr bwMode="auto">
          <a:xfrm>
            <a:off x="1763713" y="1484313"/>
            <a:ext cx="5472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en-US" altLang="zh-TW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r>
            <a:r>
              <a:rPr lang="zh-TW" altLang="en-US" sz="28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</a:t>
            </a:r>
            <a:r>
              <a:rPr lang="zh-TW" altLang="en-US" sz="2000" b="1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星期三 </a:t>
            </a:r>
            <a:endParaRPr lang="zh-TW" altLang="en-US" sz="2000" b="1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196" name="Text Box 38"/>
          <p:cNvSpPr txBox="1">
            <a:spLocks noChangeArrowheads="1"/>
          </p:cNvSpPr>
          <p:nvPr/>
        </p:nvSpPr>
        <p:spPr bwMode="auto">
          <a:xfrm>
            <a:off x="1619250" y="2276475"/>
            <a:ext cx="1077913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8197" name="Text Box 38"/>
          <p:cNvSpPr txBox="1">
            <a:spLocks noChangeArrowheads="1"/>
          </p:cNvSpPr>
          <p:nvPr/>
        </p:nvSpPr>
        <p:spPr bwMode="auto">
          <a:xfrm>
            <a:off x="4037013" y="2276475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午 餐</a:t>
            </a:r>
            <a:endParaRPr lang="zh-TW" altLang="en-US" sz="1800" b="1"/>
          </a:p>
        </p:txBody>
      </p:sp>
      <p:sp>
        <p:nvSpPr>
          <p:cNvPr id="8198" name="Text Box 38"/>
          <p:cNvSpPr txBox="1">
            <a:spLocks noChangeArrowheads="1"/>
          </p:cNvSpPr>
          <p:nvPr/>
        </p:nvSpPr>
        <p:spPr bwMode="auto">
          <a:xfrm>
            <a:off x="6389688" y="2265363"/>
            <a:ext cx="1071562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晚 餐</a:t>
            </a:r>
            <a:endParaRPr lang="zh-TW" altLang="en-US" sz="1800" b="1"/>
          </a:p>
        </p:txBody>
      </p:sp>
      <p:sp>
        <p:nvSpPr>
          <p:cNvPr id="8199" name="Text Box 25"/>
          <p:cNvSpPr txBox="1">
            <a:spLocks noChangeArrowheads="1"/>
          </p:cNvSpPr>
          <p:nvPr/>
        </p:nvSpPr>
        <p:spPr bwMode="auto">
          <a:xfrm>
            <a:off x="1401762" y="2932113"/>
            <a:ext cx="1724964" cy="184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紅豆麵包</a:t>
            </a:r>
          </a:p>
          <a:p>
            <a:pPr algn="di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蔥花麵</a:t>
            </a:r>
            <a:r>
              <a:rPr lang="zh-TW" altLang="en-US" sz="20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包</a:t>
            </a:r>
            <a:endParaRPr lang="zh-TW" alt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冬瓜茶</a:t>
            </a:r>
            <a:endParaRPr lang="zh-TW" altLang="en-US" sz="2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00" name="Text Box 28"/>
          <p:cNvSpPr txBox="1">
            <a:spLocks noChangeArrowheads="1"/>
          </p:cNvSpPr>
          <p:nvPr/>
        </p:nvSpPr>
        <p:spPr bwMode="auto">
          <a:xfrm>
            <a:off x="3638563" y="3008622"/>
            <a:ext cx="1800200" cy="2028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豆薣蒸鱈魚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蔥肉油豆腐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炒絲瓜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菜頭丸子湯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8201" name="Text Box 32"/>
          <p:cNvSpPr txBox="1">
            <a:spLocks noChangeArrowheads="1"/>
          </p:cNvSpPr>
          <p:nvPr/>
        </p:nvSpPr>
        <p:spPr bwMode="auto">
          <a:xfrm>
            <a:off x="6184324" y="2976563"/>
            <a:ext cx="1844059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卡拉雞排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紅蘿蔔炒蛋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炒小黃瓜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紫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菜豆腐湯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202" name="Text Box 39"/>
          <p:cNvSpPr txBox="1">
            <a:spLocks noChangeArrowheads="1"/>
          </p:cNvSpPr>
          <p:nvPr/>
        </p:nvSpPr>
        <p:spPr bwMode="auto">
          <a:xfrm>
            <a:off x="755650" y="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11" name="Text Box 38"/>
          <p:cNvSpPr txBox="1">
            <a:spLocks noChangeArrowheads="1"/>
          </p:cNvSpPr>
          <p:nvPr/>
        </p:nvSpPr>
        <p:spPr bwMode="auto">
          <a:xfrm>
            <a:off x="1258887" y="5545138"/>
            <a:ext cx="6769495" cy="646112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zh-TW" altLang="en-US" sz="1800" b="1" dirty="0" smtClean="0">
                <a:solidFill>
                  <a:srgbClr val="FFFFFF"/>
                </a:solidFill>
                <a:latin typeface="Arial"/>
                <a:ea typeface="新細明體"/>
              </a:rPr>
              <a:t>收容少年伙食費：每人每月</a:t>
            </a:r>
            <a:r>
              <a:rPr kumimoji="0" lang="en-US" altLang="zh-TW" sz="1800" b="1" dirty="0" smtClean="0">
                <a:solidFill>
                  <a:srgbClr val="FFFFFF"/>
                </a:solidFill>
                <a:latin typeface="Arial"/>
                <a:ea typeface="新細明體"/>
              </a:rPr>
              <a:t>2400</a:t>
            </a:r>
            <a:r>
              <a:rPr kumimoji="0" lang="zh-TW" altLang="en-US" sz="1800" b="1" dirty="0" smtClean="0">
                <a:solidFill>
                  <a:srgbClr val="FFFFFF"/>
                </a:solidFill>
                <a:latin typeface="Arial"/>
                <a:ea typeface="新細明體"/>
              </a:rPr>
              <a:t>元 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kumimoji="0" lang="zh-TW" altLang="en-US" sz="1800" b="1" dirty="0" smtClean="0">
                <a:solidFill>
                  <a:srgbClr val="FFFFFF"/>
                </a:solidFill>
                <a:latin typeface="Arial"/>
                <a:ea typeface="新細明體"/>
              </a:rPr>
              <a:t>                用  費：每人每月 </a:t>
            </a:r>
            <a:r>
              <a:rPr kumimoji="0" lang="en-US" altLang="zh-TW" sz="1800" b="1" dirty="0" smtClean="0">
                <a:solidFill>
                  <a:srgbClr val="FFFFFF"/>
                </a:solidFill>
                <a:latin typeface="Arial"/>
                <a:ea typeface="新細明體"/>
              </a:rPr>
              <a:t>300 </a:t>
            </a:r>
            <a:r>
              <a:rPr kumimoji="0" lang="zh-TW" altLang="en-US" sz="1800" b="1" dirty="0" smtClean="0">
                <a:solidFill>
                  <a:srgbClr val="FFFFFF"/>
                </a:solidFill>
                <a:latin typeface="Arial"/>
                <a:ea typeface="新細明體"/>
              </a:rPr>
              <a:t>元</a:t>
            </a:r>
            <a:endParaRPr lang="zh-TW" altLang="en-US" sz="1800" b="1" dirty="0" smtClean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36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655638"/>
            <a:ext cx="7124700" cy="4826000"/>
          </a:xfrm>
          <a:noFill/>
        </p:spPr>
      </p:pic>
      <p:sp>
        <p:nvSpPr>
          <p:cNvPr id="9219" name="Text Box 9"/>
          <p:cNvSpPr txBox="1">
            <a:spLocks noChangeArrowheads="1"/>
          </p:cNvSpPr>
          <p:nvPr/>
        </p:nvSpPr>
        <p:spPr bwMode="auto">
          <a:xfrm>
            <a:off x="1835150" y="1484313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文鼎海報體" pitchFamily="49" charset="-120"/>
                <a:ea typeface="文鼎海報體" pitchFamily="49" charset="-120"/>
              </a:rPr>
              <a:t> </a:t>
            </a:r>
            <a:r>
              <a:rPr lang="zh-TW" altLang="en-US" sz="2800" dirty="0">
                <a:latin typeface="文鼎海報體" pitchFamily="49" charset="-120"/>
                <a:ea typeface="文鼎海報體" pitchFamily="49" charset="-120"/>
              </a:rPr>
              <a:t>     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 </a:t>
            </a: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星期四</a:t>
            </a:r>
            <a:endPara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220" name="Text Box 38"/>
          <p:cNvSpPr txBox="1">
            <a:spLocks noChangeArrowheads="1"/>
          </p:cNvSpPr>
          <p:nvPr/>
        </p:nvSpPr>
        <p:spPr bwMode="auto">
          <a:xfrm>
            <a:off x="1730375" y="2306638"/>
            <a:ext cx="1008063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9221" name="Text Box 38"/>
          <p:cNvSpPr txBox="1">
            <a:spLocks noChangeArrowheads="1"/>
          </p:cNvSpPr>
          <p:nvPr/>
        </p:nvSpPr>
        <p:spPr bwMode="auto">
          <a:xfrm>
            <a:off x="3781425" y="2306638"/>
            <a:ext cx="1071563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午 餐</a:t>
            </a:r>
            <a:endParaRPr lang="zh-TW" altLang="en-US" sz="1800" b="1"/>
          </a:p>
        </p:txBody>
      </p:sp>
      <p:sp>
        <p:nvSpPr>
          <p:cNvPr id="9222" name="Text Box 38"/>
          <p:cNvSpPr txBox="1">
            <a:spLocks noChangeArrowheads="1"/>
          </p:cNvSpPr>
          <p:nvPr/>
        </p:nvSpPr>
        <p:spPr bwMode="auto">
          <a:xfrm>
            <a:off x="6269038" y="2282825"/>
            <a:ext cx="1069975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晚 餐</a:t>
            </a:r>
            <a:endParaRPr lang="zh-TW" altLang="en-US" sz="1800" b="1"/>
          </a:p>
        </p:txBody>
      </p:sp>
      <p:sp>
        <p:nvSpPr>
          <p:cNvPr id="9223" name="Text Box 13"/>
          <p:cNvSpPr txBox="1">
            <a:spLocks noChangeArrowheads="1"/>
          </p:cNvSpPr>
          <p:nvPr/>
        </p:nvSpPr>
        <p:spPr bwMode="auto">
          <a:xfrm>
            <a:off x="1211263" y="3429000"/>
            <a:ext cx="17962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煎餃</a:t>
            </a:r>
          </a:p>
          <a:p>
            <a:pPr algn="dist" eaLnBrk="1" hangingPunct="1">
              <a:spcBef>
                <a:spcPct val="0"/>
              </a:spcBef>
              <a:buFontTx/>
              <a:buNone/>
            </a:pPr>
            <a:endParaRPr lang="en-US" altLang="zh-TW" sz="2000" dirty="0" smtClean="0">
              <a:ea typeface="標楷體" panose="03000509000000000000" pitchFamily="65" charset="-120"/>
            </a:endParaRPr>
          </a:p>
          <a:p>
            <a:pPr algn="dist" eaLnBrk="1" hangingPunct="1">
              <a:spcBef>
                <a:spcPct val="0"/>
              </a:spcBef>
              <a:buFontTx/>
              <a:buNone/>
            </a:pPr>
            <a:endParaRPr lang="zh-TW" altLang="en-US" sz="2000" dirty="0">
              <a:ea typeface="標楷體" panose="03000509000000000000" pitchFamily="65" charset="-120"/>
            </a:endParaRPr>
          </a:p>
          <a:p>
            <a:pPr algn="dist" eaLnBrk="1" hangingPunct="1"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蔬菜湯</a:t>
            </a:r>
            <a:endParaRPr lang="zh-TW" altLang="en-US" sz="2000" dirty="0">
              <a:ea typeface="標楷體" panose="03000509000000000000" pitchFamily="65" charset="-120"/>
            </a:endParaRPr>
          </a:p>
        </p:txBody>
      </p:sp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3347864" y="2999097"/>
            <a:ext cx="2084288" cy="204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沙茶肉絲蛋炒飯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雞塊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炒小白菜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水果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綠茶</a:t>
            </a:r>
          </a:p>
        </p:txBody>
      </p:sp>
      <p:sp>
        <p:nvSpPr>
          <p:cNvPr id="9225" name="Text Box 20"/>
          <p:cNvSpPr txBox="1">
            <a:spLocks noChangeArrowheads="1"/>
          </p:cNvSpPr>
          <p:nvPr/>
        </p:nvSpPr>
        <p:spPr bwMode="auto">
          <a:xfrm>
            <a:off x="6012160" y="2967038"/>
            <a:ext cx="1728490" cy="214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黑胡椒魚排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芹菜炒香腸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ea typeface="標楷體" panose="03000509000000000000" pitchFamily="65" charset="-120"/>
              </a:rPr>
              <a:t>肉香高麗菜</a:t>
            </a:r>
          </a:p>
          <a:p>
            <a:pPr algn="dist"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ea typeface="標楷體" panose="03000509000000000000" pitchFamily="65" charset="-120"/>
              </a:rPr>
              <a:t>麻</a:t>
            </a:r>
            <a:r>
              <a:rPr lang="zh-TW" altLang="en-US" sz="2000" dirty="0">
                <a:ea typeface="標楷體" panose="03000509000000000000" pitchFamily="65" charset="-120"/>
              </a:rPr>
              <a:t>油雞湯</a:t>
            </a:r>
          </a:p>
        </p:txBody>
      </p:sp>
      <p:sp>
        <p:nvSpPr>
          <p:cNvPr id="9226" name="Text Box 29"/>
          <p:cNvSpPr txBox="1">
            <a:spLocks noChangeArrowheads="1"/>
          </p:cNvSpPr>
          <p:nvPr/>
        </p:nvSpPr>
        <p:spPr bwMode="auto">
          <a:xfrm>
            <a:off x="900113" y="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900113" y="5505450"/>
            <a:ext cx="7127875" cy="646113"/>
          </a:xfrm>
          <a:prstGeom prst="rect">
            <a:avLst/>
          </a:prstGeom>
          <a:gradFill rotWithShape="1">
            <a:gsLst>
              <a:gs pos="0">
                <a:srgbClr val="00A000"/>
              </a:gs>
              <a:gs pos="50000">
                <a:srgbClr val="00E600"/>
              </a:gs>
              <a:gs pos="100000">
                <a:srgbClr val="00FF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FFFF"/>
                </a:solidFill>
              </a:rPr>
              <a:t>收容少年伙食費：每人每月</a:t>
            </a:r>
            <a:r>
              <a:rPr kumimoji="0" lang="en-US" altLang="zh-TW" sz="1800" b="1" dirty="0">
                <a:solidFill>
                  <a:srgbClr val="FFFFFF"/>
                </a:solidFill>
              </a:rPr>
              <a:t>2400</a:t>
            </a:r>
            <a:r>
              <a:rPr kumimoji="0" lang="zh-TW" altLang="en-US" sz="1800" b="1" dirty="0">
                <a:solidFill>
                  <a:srgbClr val="FFFFFF"/>
                </a:solidFill>
              </a:rPr>
              <a:t>元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solidFill>
                  <a:srgbClr val="FFFFFF"/>
                </a:solidFill>
              </a:rPr>
              <a:t>                用  費：每人每月 </a:t>
            </a:r>
            <a:r>
              <a:rPr kumimoji="0" lang="en-US" altLang="zh-TW" sz="1800" b="1" dirty="0">
                <a:solidFill>
                  <a:srgbClr val="FFFFFF"/>
                </a:solidFill>
              </a:rPr>
              <a:t>300 </a:t>
            </a:r>
            <a:r>
              <a:rPr kumimoji="0" lang="zh-TW" altLang="en-US" sz="1800" b="1" dirty="0">
                <a:solidFill>
                  <a:srgbClr val="FFFFFF"/>
                </a:solidFill>
              </a:rPr>
              <a:t>元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2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01688"/>
            <a:ext cx="422079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 descr="95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650" y="1925300"/>
            <a:ext cx="489585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835150" y="1484313"/>
            <a:ext cx="5905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latin typeface="文鼎海報體" pitchFamily="49" charset="-120"/>
                <a:ea typeface="文鼎海報體" pitchFamily="49" charset="-120"/>
              </a:rPr>
              <a:t> </a:t>
            </a:r>
            <a:r>
              <a:rPr lang="zh-TW" altLang="en-US" sz="2800" dirty="0">
                <a:latin typeface="文鼎海報體" pitchFamily="49" charset="-120"/>
                <a:ea typeface="文鼎海報體" pitchFamily="49" charset="-120"/>
              </a:rPr>
              <a:t>     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 </a:t>
            </a: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星期五</a:t>
            </a:r>
            <a:endParaRPr lang="zh-TW" altLang="en-US" sz="1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5" name="Text Box 38"/>
          <p:cNvSpPr txBox="1">
            <a:spLocks noChangeArrowheads="1"/>
          </p:cNvSpPr>
          <p:nvPr/>
        </p:nvSpPr>
        <p:spPr bwMode="auto">
          <a:xfrm>
            <a:off x="1290638" y="2309813"/>
            <a:ext cx="1077912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10246" name="Text Box 38"/>
          <p:cNvSpPr txBox="1">
            <a:spLocks noChangeArrowheads="1"/>
          </p:cNvSpPr>
          <p:nvPr/>
        </p:nvSpPr>
        <p:spPr bwMode="auto">
          <a:xfrm>
            <a:off x="3748088" y="2266950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午 餐</a:t>
            </a:r>
            <a:endParaRPr lang="zh-TW" altLang="en-US" sz="1800" b="1"/>
          </a:p>
        </p:txBody>
      </p:sp>
      <p:sp>
        <p:nvSpPr>
          <p:cNvPr id="10247" name="Text Box 38"/>
          <p:cNvSpPr txBox="1">
            <a:spLocks noChangeArrowheads="1"/>
          </p:cNvSpPr>
          <p:nvPr/>
        </p:nvSpPr>
        <p:spPr bwMode="auto">
          <a:xfrm>
            <a:off x="6084888" y="2276475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晚 餐</a:t>
            </a:r>
            <a:endParaRPr lang="zh-TW" altLang="en-US" sz="1800" b="1"/>
          </a:p>
        </p:txBody>
      </p:sp>
      <p:sp>
        <p:nvSpPr>
          <p:cNvPr id="10248" name="Text Box 12"/>
          <p:cNvSpPr txBox="1">
            <a:spLocks noChangeArrowheads="1"/>
          </p:cNvSpPr>
          <p:nvPr/>
        </p:nvSpPr>
        <p:spPr bwMode="auto">
          <a:xfrm>
            <a:off x="889412" y="3062181"/>
            <a:ext cx="1798978" cy="234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餐包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薯條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雞塊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奶茶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3347864" y="3044825"/>
            <a:ext cx="1757483" cy="20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喜相逢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洋蔥豬柳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炒小黃瓜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綠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豆湯</a:t>
            </a: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5758205" y="2979354"/>
            <a:ext cx="1826035" cy="20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>
              <a:lnSpc>
                <a:spcPts val="3400"/>
              </a:lnSpc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卡拉雞排</a:t>
            </a:r>
          </a:p>
          <a:p>
            <a:pPr algn="dist">
              <a:lnSpc>
                <a:spcPts val="3400"/>
              </a:lnSpc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紫菜煎蛋</a:t>
            </a:r>
          </a:p>
          <a:p>
            <a:pPr algn="dist">
              <a:lnSpc>
                <a:spcPts val="3400"/>
              </a:lnSpc>
              <a:buFontTx/>
              <a:buNone/>
            </a:pP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</a:rPr>
              <a:t>鮮蔬青江菜</a:t>
            </a:r>
          </a:p>
          <a:p>
            <a:pPr algn="dist">
              <a:lnSpc>
                <a:spcPts val="3400"/>
              </a:lnSpc>
              <a:buFontTx/>
              <a:buNone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薑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</a:rPr>
              <a:t>絲排骨湯</a:t>
            </a:r>
            <a:endParaRPr lang="zh-TW" altLang="en-US" sz="2000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0251" name="Text Box 25"/>
          <p:cNvSpPr txBox="1">
            <a:spLocks noChangeArrowheads="1"/>
          </p:cNvSpPr>
          <p:nvPr/>
        </p:nvSpPr>
        <p:spPr bwMode="auto">
          <a:xfrm>
            <a:off x="900113" y="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10252" name="Text Box 38"/>
          <p:cNvSpPr txBox="1">
            <a:spLocks noChangeArrowheads="1"/>
          </p:cNvSpPr>
          <p:nvPr/>
        </p:nvSpPr>
        <p:spPr bwMode="auto">
          <a:xfrm>
            <a:off x="683568" y="5447108"/>
            <a:ext cx="7729932" cy="646112"/>
          </a:xfrm>
          <a:prstGeom prst="rect">
            <a:avLst/>
          </a:prstGeom>
          <a:gradFill rotWithShape="1">
            <a:gsLst>
              <a:gs pos="0">
                <a:srgbClr val="003F77"/>
              </a:gs>
              <a:gs pos="50000">
                <a:srgbClr val="005FAD"/>
              </a:gs>
              <a:gs pos="100000">
                <a:srgbClr val="0072CE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FFFFFF"/>
                </a:solidFill>
              </a:rPr>
              <a:t>收容少年伙食費：每人每月</a:t>
            </a:r>
            <a:r>
              <a:rPr kumimoji="0" lang="en-US" altLang="zh-TW" sz="1800" b="1">
                <a:solidFill>
                  <a:srgbClr val="FFFFFF"/>
                </a:solidFill>
              </a:rPr>
              <a:t>2400</a:t>
            </a:r>
            <a:r>
              <a:rPr kumimoji="0" lang="zh-TW" altLang="en-US" sz="1800" b="1">
                <a:solidFill>
                  <a:srgbClr val="FFFFFF"/>
                </a:solidFill>
              </a:rPr>
              <a:t>元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FFFFFF"/>
                </a:solidFill>
              </a:rPr>
              <a:t>                用  費：每人每月 </a:t>
            </a:r>
            <a:r>
              <a:rPr kumimoji="0" lang="en-US" altLang="zh-TW" sz="1800" b="1">
                <a:solidFill>
                  <a:srgbClr val="FFFFFF"/>
                </a:solidFill>
              </a:rPr>
              <a:t>300 </a:t>
            </a:r>
            <a:r>
              <a:rPr kumimoji="0" lang="zh-TW" altLang="en-US" sz="1800" b="1">
                <a:solidFill>
                  <a:srgbClr val="FFFFFF"/>
                </a:solidFill>
              </a:rPr>
              <a:t>元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82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0886" y="1052736"/>
            <a:ext cx="7272338" cy="5011738"/>
          </a:xfrm>
          <a:noFill/>
        </p:spPr>
      </p:pic>
      <p:sp>
        <p:nvSpPr>
          <p:cNvPr id="11267" name="Text Box 7"/>
          <p:cNvSpPr txBox="1">
            <a:spLocks noChangeArrowheads="1"/>
          </p:cNvSpPr>
          <p:nvPr/>
        </p:nvSpPr>
        <p:spPr bwMode="auto">
          <a:xfrm>
            <a:off x="2157413" y="1484313"/>
            <a:ext cx="4791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文鼎海報體" pitchFamily="49" charset="-120"/>
                <a:ea typeface="文鼎海報體" pitchFamily="49" charset="-120"/>
              </a:rPr>
              <a:t>   </a:t>
            </a:r>
            <a:r>
              <a:rPr lang="en-US" altLang="zh-TW" sz="2800" dirty="0">
                <a:latin typeface="文鼎海報體" pitchFamily="49" charset="-120"/>
                <a:ea typeface="文鼎海報體" pitchFamily="49" charset="-120"/>
              </a:rPr>
              <a:t> 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</a:t>
            </a: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星期六</a:t>
            </a:r>
          </a:p>
        </p:txBody>
      </p:sp>
      <p:sp>
        <p:nvSpPr>
          <p:cNvPr id="11268" name="Text Box 38"/>
          <p:cNvSpPr txBox="1">
            <a:spLocks noChangeArrowheads="1"/>
          </p:cNvSpPr>
          <p:nvPr/>
        </p:nvSpPr>
        <p:spPr bwMode="auto">
          <a:xfrm>
            <a:off x="1482725" y="2297113"/>
            <a:ext cx="1077913" cy="520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11269" name="Text Box 38"/>
          <p:cNvSpPr txBox="1">
            <a:spLocks noChangeArrowheads="1"/>
          </p:cNvSpPr>
          <p:nvPr/>
        </p:nvSpPr>
        <p:spPr bwMode="auto">
          <a:xfrm>
            <a:off x="3851275" y="2276475"/>
            <a:ext cx="1071563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午 餐</a:t>
            </a:r>
            <a:endParaRPr lang="zh-TW" altLang="en-US" sz="1800" b="1"/>
          </a:p>
        </p:txBody>
      </p:sp>
      <p:sp>
        <p:nvSpPr>
          <p:cNvPr id="11270" name="Text Box 38"/>
          <p:cNvSpPr txBox="1">
            <a:spLocks noChangeArrowheads="1"/>
          </p:cNvSpPr>
          <p:nvPr/>
        </p:nvSpPr>
        <p:spPr bwMode="auto">
          <a:xfrm>
            <a:off x="6084888" y="2276475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晚 餐</a:t>
            </a:r>
            <a:endParaRPr lang="zh-TW" altLang="en-US" sz="1800" b="1"/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1022986" y="3265076"/>
            <a:ext cx="1982514" cy="1422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肉包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TW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紅茶</a:t>
            </a:r>
            <a:endParaRPr lang="zh-TW" altLang="en-US" sz="20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272" name="Text Box 14"/>
          <p:cNvSpPr txBox="1">
            <a:spLocks noChangeArrowheads="1"/>
          </p:cNvSpPr>
          <p:nvPr/>
        </p:nvSpPr>
        <p:spPr bwMode="auto">
          <a:xfrm>
            <a:off x="3464717" y="2920950"/>
            <a:ext cx="1844675" cy="204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洋蔥炒蛋飯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香菇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鮮炒高麗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</a:t>
            </a:r>
            <a:endParaRPr lang="en-US" altLang="zh-TW" sz="20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水果</a:t>
            </a:r>
          </a:p>
          <a:p>
            <a:pPr algn="dist" eaLnBrk="1" hangingPunct="1">
              <a:lnSpc>
                <a:spcPts val="31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玉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米蛋花湯</a:t>
            </a:r>
          </a:p>
        </p:txBody>
      </p: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5802708" y="2833751"/>
            <a:ext cx="1727200" cy="202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糖醋肉排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魯麵輪</a:t>
            </a: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炒絲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瓜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lnSpc>
                <a:spcPts val="39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頭黑輪湯</a:t>
            </a:r>
          </a:p>
        </p:txBody>
      </p:sp>
      <p:sp>
        <p:nvSpPr>
          <p:cNvPr id="11274" name="Text Box 22"/>
          <p:cNvSpPr txBox="1">
            <a:spLocks noChangeArrowheads="1"/>
          </p:cNvSpPr>
          <p:nvPr/>
        </p:nvSpPr>
        <p:spPr bwMode="auto">
          <a:xfrm>
            <a:off x="900113" y="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11275" name="Text Box 38"/>
          <p:cNvSpPr txBox="1">
            <a:spLocks noChangeArrowheads="1"/>
          </p:cNvSpPr>
          <p:nvPr/>
        </p:nvSpPr>
        <p:spPr bwMode="auto">
          <a:xfrm>
            <a:off x="750886" y="6030997"/>
            <a:ext cx="7272338" cy="646113"/>
          </a:xfrm>
          <a:prstGeom prst="rect">
            <a:avLst/>
          </a:prstGeom>
          <a:gradFill rotWithShape="1">
            <a:gsLst>
              <a:gs pos="0">
                <a:srgbClr val="537E25"/>
              </a:gs>
              <a:gs pos="50000">
                <a:srgbClr val="7AB73A"/>
              </a:gs>
              <a:gs pos="100000">
                <a:srgbClr val="92DA4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FFFFFF"/>
                </a:solidFill>
              </a:rPr>
              <a:t>收容少年伙食費：每人每月</a:t>
            </a:r>
            <a:r>
              <a:rPr kumimoji="0" lang="en-US" altLang="zh-TW" sz="1800" b="1">
                <a:solidFill>
                  <a:srgbClr val="FFFFFF"/>
                </a:solidFill>
              </a:rPr>
              <a:t>2400</a:t>
            </a:r>
            <a:r>
              <a:rPr kumimoji="0" lang="zh-TW" altLang="en-US" sz="1800" b="1">
                <a:solidFill>
                  <a:srgbClr val="FFFFFF"/>
                </a:solidFill>
              </a:rPr>
              <a:t>元 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>
                <a:solidFill>
                  <a:srgbClr val="FFFFFF"/>
                </a:solidFill>
              </a:rPr>
              <a:t>                用  費：每人每月 </a:t>
            </a:r>
            <a:r>
              <a:rPr kumimoji="0" lang="en-US" altLang="zh-TW" sz="1800" b="1">
                <a:solidFill>
                  <a:srgbClr val="FFFFFF"/>
                </a:solidFill>
              </a:rPr>
              <a:t>300 </a:t>
            </a:r>
            <a:r>
              <a:rPr kumimoji="0" lang="zh-TW" altLang="en-US" sz="1800" b="1">
                <a:solidFill>
                  <a:srgbClr val="FFFFFF"/>
                </a:solidFill>
              </a:rPr>
              <a:t>元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85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7" y="407193"/>
            <a:ext cx="7489825" cy="5040313"/>
          </a:xfrm>
          <a:noFill/>
        </p:spPr>
      </p:pic>
      <p:sp>
        <p:nvSpPr>
          <p:cNvPr id="13315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5256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110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en-US" sz="2800" b="1" dirty="0" smtClean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    </a:t>
            </a:r>
            <a:r>
              <a:rPr lang="zh-TW" altLang="en-US" sz="2800" b="1" dirty="0">
                <a:solidFill>
                  <a:srgbClr val="CC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星期日 </a:t>
            </a:r>
            <a:endParaRPr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16" name="Text Box 38"/>
          <p:cNvSpPr txBox="1">
            <a:spLocks noChangeArrowheads="1"/>
          </p:cNvSpPr>
          <p:nvPr/>
        </p:nvSpPr>
        <p:spPr bwMode="auto">
          <a:xfrm>
            <a:off x="1547813" y="2274888"/>
            <a:ext cx="1079500" cy="520700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早 餐</a:t>
            </a:r>
            <a:endParaRPr lang="zh-TW" altLang="en-US" sz="1800" b="1"/>
          </a:p>
        </p:txBody>
      </p:sp>
      <p:sp>
        <p:nvSpPr>
          <p:cNvPr id="13317" name="Text Box 38"/>
          <p:cNvSpPr txBox="1">
            <a:spLocks noChangeArrowheads="1"/>
          </p:cNvSpPr>
          <p:nvPr/>
        </p:nvSpPr>
        <p:spPr bwMode="auto">
          <a:xfrm>
            <a:off x="4037013" y="2276475"/>
            <a:ext cx="1071562" cy="519113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午 餐</a:t>
            </a:r>
            <a:endParaRPr lang="zh-TW" altLang="en-US" sz="1800" b="1"/>
          </a:p>
        </p:txBody>
      </p:sp>
      <p:sp>
        <p:nvSpPr>
          <p:cNvPr id="13318" name="Text Box 38"/>
          <p:cNvSpPr txBox="1">
            <a:spLocks noChangeArrowheads="1"/>
          </p:cNvSpPr>
          <p:nvPr/>
        </p:nvSpPr>
        <p:spPr bwMode="auto">
          <a:xfrm>
            <a:off x="6340475" y="2297113"/>
            <a:ext cx="1071563" cy="519112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ea typeface="標楷體" panose="03000509000000000000" pitchFamily="65" charset="-120"/>
              </a:rPr>
              <a:t>晚 餐</a:t>
            </a:r>
            <a:endParaRPr lang="zh-TW" altLang="en-US" sz="1800" b="1"/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1187624" y="3133725"/>
            <a:ext cx="1728614" cy="14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麵條</a:t>
            </a: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榨菜肉絲湯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320" name="Text Box 16"/>
          <p:cNvSpPr txBox="1">
            <a:spLocks noChangeArrowheads="1"/>
          </p:cNvSpPr>
          <p:nvPr/>
        </p:nvSpPr>
        <p:spPr bwMode="auto">
          <a:xfrm>
            <a:off x="3709988" y="2954338"/>
            <a:ext cx="1798637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紅燒獅子頭</a:t>
            </a:r>
          </a:p>
          <a:p>
            <a:pPr algn="dist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芹菜炒黑輪</a:t>
            </a:r>
          </a:p>
          <a:p>
            <a:pPr algn="dist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炒小白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菜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水果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dist" eaLnBrk="1" hangingPunct="1">
              <a:lnSpc>
                <a:spcPts val="27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冬瓜茶</a:t>
            </a:r>
          </a:p>
        </p:txBody>
      </p:sp>
      <p:sp>
        <p:nvSpPr>
          <p:cNvPr id="13321" name="Text Box 20"/>
          <p:cNvSpPr txBox="1">
            <a:spLocks noChangeArrowheads="1"/>
          </p:cNvSpPr>
          <p:nvPr/>
        </p:nvSpPr>
        <p:spPr bwMode="auto">
          <a:xfrm>
            <a:off x="6011863" y="2927350"/>
            <a:ext cx="1872505" cy="183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dist"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鹹酥雞</a:t>
            </a:r>
          </a:p>
          <a:p>
            <a:pPr algn="dist"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紅蘿蔔炒蛋</a:t>
            </a:r>
          </a:p>
          <a:p>
            <a:pPr algn="dist"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鮮蔬青江菜</a:t>
            </a:r>
          </a:p>
          <a:p>
            <a:pPr algn="dist" eaLnBrk="1" hangingPunct="1">
              <a:lnSpc>
                <a:spcPts val="3400"/>
              </a:lnSpc>
              <a:spcBef>
                <a:spcPct val="0"/>
              </a:spcBef>
              <a:buFontTx/>
              <a:buNone/>
            </a:pP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沙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茶火鍋湯</a:t>
            </a:r>
          </a:p>
        </p:txBody>
      </p:sp>
      <p:sp>
        <p:nvSpPr>
          <p:cNvPr id="13322" name="Text Box 24"/>
          <p:cNvSpPr txBox="1">
            <a:spLocks noChangeArrowheads="1"/>
          </p:cNvSpPr>
          <p:nvPr/>
        </p:nvSpPr>
        <p:spPr bwMode="auto">
          <a:xfrm>
            <a:off x="900113" y="0"/>
            <a:ext cx="76327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法務部矯正署臺南少年觀護所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4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收容少年伙食菜單</a:t>
            </a:r>
          </a:p>
        </p:txBody>
      </p:sp>
      <p:sp>
        <p:nvSpPr>
          <p:cNvPr id="9227" name="Text Box 38"/>
          <p:cNvSpPr txBox="1">
            <a:spLocks noChangeArrowheads="1"/>
          </p:cNvSpPr>
          <p:nvPr/>
        </p:nvSpPr>
        <p:spPr bwMode="auto">
          <a:xfrm>
            <a:off x="827087" y="5461575"/>
            <a:ext cx="7513349" cy="647700"/>
          </a:xfrm>
          <a:prstGeom prst="rect">
            <a:avLst/>
          </a:prstGeom>
          <a:gradFill flip="none" rotWithShape="1">
            <a:gsLst>
              <a:gs pos="0">
                <a:srgbClr val="FF0066">
                  <a:shade val="30000"/>
                  <a:satMod val="115000"/>
                </a:srgbClr>
              </a:gs>
              <a:gs pos="50000">
                <a:srgbClr val="FF0066">
                  <a:shade val="67500"/>
                  <a:satMod val="115000"/>
                </a:srgbClr>
              </a:gs>
              <a:gs pos="100000">
                <a:srgbClr val="FF00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1800" b="1" dirty="0" smtClean="0">
                <a:solidFill>
                  <a:srgbClr val="FFFFFF"/>
                </a:solidFill>
              </a:rPr>
              <a:t>收容少年伙食費：每人每月</a:t>
            </a:r>
            <a:r>
              <a:rPr kumimoji="0" lang="en-US" altLang="zh-TW" sz="1800" b="1" dirty="0" smtClean="0">
                <a:solidFill>
                  <a:srgbClr val="FFFFFF"/>
                </a:solidFill>
              </a:rPr>
              <a:t>2400</a:t>
            </a:r>
            <a:r>
              <a:rPr kumimoji="0" lang="zh-TW" altLang="en-US" sz="1800" b="1" dirty="0" smtClean="0">
                <a:solidFill>
                  <a:srgbClr val="FFFFFF"/>
                </a:solidFill>
              </a:rPr>
              <a:t>元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kumimoji="0" lang="zh-TW" altLang="en-US" sz="1800" b="1" dirty="0" smtClean="0">
                <a:solidFill>
                  <a:srgbClr val="FFFFFF"/>
                </a:solidFill>
              </a:rPr>
              <a:t>                用  費：每人每月 </a:t>
            </a:r>
            <a:r>
              <a:rPr kumimoji="0" lang="en-US" altLang="zh-TW" sz="1800" b="1" dirty="0" smtClean="0">
                <a:solidFill>
                  <a:srgbClr val="FFFFFF"/>
                </a:solidFill>
              </a:rPr>
              <a:t>300 </a:t>
            </a:r>
            <a:r>
              <a:rPr kumimoji="0" lang="zh-TW" altLang="en-US" sz="1800" b="1" dirty="0" smtClean="0">
                <a:solidFill>
                  <a:srgbClr val="FFFFFF"/>
                </a:solidFill>
              </a:rPr>
              <a:t>元</a:t>
            </a:r>
            <a:endParaRPr lang="zh-TW" altLang="en-US" sz="1800" b="1" dirty="0" smtClean="0">
              <a:solidFill>
                <a:srgbClr val="000000"/>
              </a:solidFill>
            </a:endParaRPr>
          </a:p>
        </p:txBody>
      </p:sp>
      <p:sp>
        <p:nvSpPr>
          <p:cNvPr id="13326" name="日期版面配置區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400" smtClean="0"/>
              <a:t> </a:t>
            </a:r>
            <a:endParaRPr lang="en-US" altLang="zh-TW" sz="14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9089</TotalTime>
  <Words>768</Words>
  <Application>Microsoft Office PowerPoint</Application>
  <PresentationFormat>如螢幕大小 (4:3)</PresentationFormat>
  <Paragraphs>156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5" baseType="lpstr">
      <vt:lpstr>FreesiaUPC</vt:lpstr>
      <vt:lpstr>文鼎海報體</vt:lpstr>
      <vt:lpstr>新細明體</vt:lpstr>
      <vt:lpstr>標楷體</vt:lpstr>
      <vt:lpstr>Arial</vt:lpstr>
      <vt:lpstr>Times New Roman</vt:lpstr>
      <vt:lpstr>預設簡報設計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臺灣臺南少年觀護所            收容少年一週伙食菜單</dc:title>
  <dc:creator>user</dc:creator>
  <cp:lastModifiedBy>林瑞珠</cp:lastModifiedBy>
  <cp:revision>1528</cp:revision>
  <cp:lastPrinted>2021-01-14T10:32:03Z</cp:lastPrinted>
  <dcterms:created xsi:type="dcterms:W3CDTF">2010-10-12T00:50:34Z</dcterms:created>
  <dcterms:modified xsi:type="dcterms:W3CDTF">2021-01-14T12:37:24Z</dcterms:modified>
</cp:coreProperties>
</file>